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57" r:id="rId4"/>
    <p:sldId id="258" r:id="rId5"/>
    <p:sldId id="256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6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A640"/>
    <a:srgbClr val="9C34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9A64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b="1" dirty="0"/>
              <a:t>Вн</a:t>
            </a:r>
            <a:r>
              <a:rPr lang="ru-RU" b="1" dirty="0" smtClean="0"/>
              <a:t>еочередное</a:t>
            </a:r>
            <a:br>
              <a:rPr lang="ru-RU" b="1" dirty="0" smtClean="0"/>
            </a:br>
            <a:r>
              <a:rPr lang="ru-RU" b="1" dirty="0" smtClean="0"/>
              <a:t>общее собрание </a:t>
            </a:r>
            <a:br>
              <a:rPr lang="ru-RU" b="1" dirty="0" smtClean="0"/>
            </a:br>
            <a:r>
              <a:rPr lang="ru-RU" b="1" dirty="0" smtClean="0"/>
              <a:t>Пайщиков </a:t>
            </a:r>
            <a:r>
              <a:rPr lang="ru-RU" b="1" dirty="0"/>
              <a:t>ЖСК «Гагаринский» 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9552" y="3068960"/>
            <a:ext cx="8229600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04 декабря 2022 года</a:t>
            </a:r>
          </a:p>
          <a:p>
            <a:r>
              <a:rPr lang="ru-RU" sz="3600" dirty="0" smtClean="0"/>
              <a:t>11 часов 30 минут</a:t>
            </a:r>
          </a:p>
          <a:p>
            <a:endParaRPr lang="ru-RU" sz="3200" dirty="0" smtClean="0"/>
          </a:p>
          <a:p>
            <a:r>
              <a:rPr lang="ru-RU" sz="3200" i="1" dirty="0" smtClean="0"/>
              <a:t>Начало </a:t>
            </a:r>
            <a:r>
              <a:rPr lang="ru-RU" sz="3200" i="1" dirty="0"/>
              <a:t>регистрации участников в </a:t>
            </a:r>
            <a:r>
              <a:rPr lang="ru-RU" sz="3200" i="1" dirty="0" smtClean="0"/>
              <a:t>10 часов 00 минут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5482739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r>
              <a:rPr lang="ru-RU" dirty="0" smtClean="0"/>
              <a:t>Калининград</a:t>
            </a:r>
            <a:r>
              <a:rPr lang="ru-RU" dirty="0"/>
              <a:t>, ул. А. Невского, д. 53 (конференц-зал гостиницы «Турист»). 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421372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7469" y="7665"/>
            <a:ext cx="8852520" cy="1440160"/>
          </a:xfrm>
        </p:spPr>
        <p:txBody>
          <a:bodyPr>
            <a:noAutofit/>
          </a:bodyPr>
          <a:lstStyle/>
          <a:p>
            <a:pPr algn="r"/>
            <a:r>
              <a:rPr lang="ru-RU" sz="2400" b="1" dirty="0" smtClean="0"/>
              <a:t>Вопрос 6. </a:t>
            </a:r>
            <a:r>
              <a:rPr lang="ru-RU" sz="2400" b="1" dirty="0"/>
              <a:t>Об утверждении порядка передачи жилых и нежилых помещений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217564" y="1122129"/>
            <a:ext cx="7602908" cy="110799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1"/>
            <a:r>
              <a:rPr lang="ru-RU" sz="1600" b="1" dirty="0" smtClean="0"/>
              <a:t>Формирование списка пайщиков, которым могут быть переданы квартиры:</a:t>
            </a:r>
            <a:endParaRPr lang="ru-RU" sz="1600" dirty="0"/>
          </a:p>
          <a:p>
            <a:pPr lvl="1"/>
            <a:r>
              <a:rPr lang="ru-RU" sz="1600" dirty="0" smtClean="0"/>
              <a:t>-    нет долгов перед Кооперативом;</a:t>
            </a:r>
          </a:p>
          <a:p>
            <a:pPr marL="628650" lvl="1" indent="-171450">
              <a:buFontTx/>
              <a:buChar char="-"/>
            </a:pPr>
            <a:r>
              <a:rPr lang="ru-RU" sz="1600" dirty="0" smtClean="0"/>
              <a:t>нет замечаний к качеству квартир и кладовок;</a:t>
            </a:r>
          </a:p>
          <a:p>
            <a:pPr marL="628650" lvl="1" indent="-171450">
              <a:buFontTx/>
              <a:buChar char="-"/>
            </a:pPr>
            <a:r>
              <a:rPr lang="ru-RU" sz="1600" dirty="0" smtClean="0"/>
              <a:t>нет  судебных споров.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24336" y="2996952"/>
            <a:ext cx="7596136" cy="173893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600" b="1" dirty="0" smtClean="0"/>
              <a:t>Выдача </a:t>
            </a:r>
            <a:r>
              <a:rPr lang="ru-RU" sz="1600" b="1" dirty="0"/>
              <a:t>пайщикам кооператива комплекта документов для регистрации права </a:t>
            </a:r>
            <a:r>
              <a:rPr lang="ru-RU" sz="1600" b="1" dirty="0" smtClean="0"/>
              <a:t>собственности и ключей</a:t>
            </a:r>
            <a:r>
              <a:rPr lang="ru-RU" sz="1600" dirty="0" smtClean="0"/>
              <a:t>.</a:t>
            </a:r>
            <a:endParaRPr lang="ru-RU" sz="1600" dirty="0"/>
          </a:p>
          <a:p>
            <a:r>
              <a:rPr lang="ru-RU" sz="1600" dirty="0" smtClean="0"/>
              <a:t>- справка </a:t>
            </a:r>
            <a:r>
              <a:rPr lang="ru-RU" sz="1600" dirty="0"/>
              <a:t>о полной выплате пая</a:t>
            </a:r>
          </a:p>
          <a:p>
            <a:r>
              <a:rPr lang="ru-RU" sz="1600" dirty="0"/>
              <a:t>- акт приема-передачи квартиры и/или </a:t>
            </a:r>
            <a:r>
              <a:rPr lang="ru-RU" sz="1600" dirty="0" smtClean="0"/>
              <a:t>кладовки</a:t>
            </a:r>
            <a:endParaRPr lang="ru-RU" sz="1600" dirty="0"/>
          </a:p>
          <a:p>
            <a:pPr marL="171450" indent="-171450">
              <a:buFontTx/>
              <a:buChar char="-"/>
            </a:pPr>
            <a:r>
              <a:rPr lang="ru-RU" sz="1600" dirty="0" smtClean="0"/>
              <a:t>выписка </a:t>
            </a:r>
            <a:r>
              <a:rPr lang="ru-RU" sz="1600" dirty="0"/>
              <a:t>из протокола </a:t>
            </a:r>
            <a:r>
              <a:rPr lang="ru-RU" sz="1600" dirty="0" smtClean="0"/>
              <a:t>сегодняшнего общего </a:t>
            </a:r>
            <a:r>
              <a:rPr lang="ru-RU" sz="1600" dirty="0"/>
              <a:t>собрания </a:t>
            </a:r>
            <a:r>
              <a:rPr lang="ru-RU" sz="1600" dirty="0" smtClean="0"/>
              <a:t>пайщиков</a:t>
            </a:r>
          </a:p>
          <a:p>
            <a:r>
              <a:rPr lang="ru-RU" sz="1600" dirty="0" smtClean="0"/>
              <a:t>- </a:t>
            </a:r>
            <a:r>
              <a:rPr lang="ru-RU" sz="1600" dirty="0"/>
              <a:t>ключи от жилых и/или нежилых помещений.</a:t>
            </a:r>
          </a:p>
          <a:p>
            <a:r>
              <a:rPr lang="ru-RU" sz="1200" dirty="0"/>
              <a:t> 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24336" y="4653136"/>
            <a:ext cx="7596136" cy="107721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600" b="1" dirty="0" smtClean="0"/>
              <a:t>Исключение </a:t>
            </a:r>
            <a:r>
              <a:rPr lang="ru-RU" sz="1600" b="1" dirty="0"/>
              <a:t>пайщиков из членов </a:t>
            </a:r>
            <a:r>
              <a:rPr lang="ru-RU" sz="1600" b="1" dirty="0" smtClean="0"/>
              <a:t>Кооператива на основании.</a:t>
            </a:r>
            <a:endParaRPr lang="ru-RU" sz="1600" dirty="0"/>
          </a:p>
          <a:p>
            <a:r>
              <a:rPr lang="ru-RU" sz="1600" dirty="0" smtClean="0"/>
              <a:t>- заявления </a:t>
            </a:r>
            <a:r>
              <a:rPr lang="ru-RU" sz="1600" dirty="0"/>
              <a:t>о выходе из Кооператива;</a:t>
            </a:r>
          </a:p>
          <a:p>
            <a:r>
              <a:rPr lang="ru-RU" sz="1600" dirty="0"/>
              <a:t>- </a:t>
            </a:r>
            <a:r>
              <a:rPr lang="ru-RU" sz="1600" dirty="0" smtClean="0"/>
              <a:t>Правоустанавливающего документа о регистрации </a:t>
            </a:r>
            <a:r>
              <a:rPr lang="ru-RU" sz="1600" dirty="0"/>
              <a:t>права собственности на </a:t>
            </a:r>
            <a:r>
              <a:rPr lang="ru-RU" sz="1600" dirty="0" smtClean="0"/>
              <a:t>квартиру и (или) кладовку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24336" y="2204864"/>
            <a:ext cx="7596136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1"/>
            <a:r>
              <a:rPr lang="ru-RU" sz="1600" b="1" dirty="0"/>
              <a:t>Формирование комплекта документов для государственной регистрации права </a:t>
            </a:r>
            <a:r>
              <a:rPr lang="ru-RU" sz="1600" b="1" dirty="0" smtClean="0"/>
              <a:t>собственности и уведомление </a:t>
            </a:r>
            <a:r>
              <a:rPr lang="ru-RU" sz="1600" b="1" dirty="0"/>
              <a:t>пайщиков кооператива о готовности </a:t>
            </a:r>
            <a:r>
              <a:rPr lang="ru-RU" sz="1600" b="1" dirty="0" smtClean="0"/>
              <a:t>документов</a:t>
            </a:r>
            <a:endParaRPr lang="ru-RU" sz="11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496" y="5733256"/>
            <a:ext cx="9001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u="sng" dirty="0" smtClean="0"/>
              <a:t>ВАЖНО!!!</a:t>
            </a:r>
            <a:r>
              <a:rPr lang="ru-RU" sz="1600" b="1" dirty="0" smtClean="0"/>
              <a:t> Пайщики</a:t>
            </a:r>
            <a:r>
              <a:rPr lang="ru-RU" sz="1600" b="1" dirty="0"/>
              <a:t>, не </a:t>
            </a:r>
            <a:r>
              <a:rPr lang="ru-RU" sz="1600" b="1" dirty="0" smtClean="0"/>
              <a:t>предпринявшие действия </a:t>
            </a:r>
            <a:r>
              <a:rPr lang="ru-RU" sz="1600" b="1" dirty="0"/>
              <a:t>для оформления права собственности на </a:t>
            </a:r>
            <a:r>
              <a:rPr lang="ru-RU" sz="1600" b="1" dirty="0" smtClean="0"/>
              <a:t>помещения возмещают расходы кооператива по содержании таких помещений (коммунальные платежи), и </a:t>
            </a:r>
            <a:r>
              <a:rPr lang="ru-RU" sz="1600" b="1" dirty="0"/>
              <a:t>оплачивают </a:t>
            </a:r>
            <a:r>
              <a:rPr lang="ru-RU" sz="1600" b="1" dirty="0" smtClean="0"/>
              <a:t>членские </a:t>
            </a:r>
            <a:r>
              <a:rPr lang="ru-RU" sz="1600" b="1" dirty="0"/>
              <a:t>взносы, </a:t>
            </a:r>
            <a:r>
              <a:rPr lang="ru-RU" sz="1600" b="1" dirty="0" smtClean="0"/>
              <a:t>предусмотренные </a:t>
            </a:r>
            <a:r>
              <a:rPr lang="ru-RU" sz="1600" b="1" dirty="0"/>
              <a:t>Уставом кооператива, рассчитанные из учета оставшегося количества членов </a:t>
            </a:r>
            <a:r>
              <a:rPr lang="ru-RU" sz="1600" b="1" dirty="0" smtClean="0"/>
              <a:t>кооператива.</a:t>
            </a:r>
            <a:endParaRPr lang="ru-RU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2020" y="1414516"/>
            <a:ext cx="1152128" cy="369332"/>
          </a:xfrm>
          <a:prstGeom prst="rect">
            <a:avLst/>
          </a:prstGeom>
          <a:solidFill>
            <a:srgbClr val="89A640">
              <a:alpha val="38000"/>
            </a:srgb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ЭТАП 1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5436" y="2348880"/>
            <a:ext cx="1152128" cy="369332"/>
          </a:xfrm>
          <a:prstGeom prst="rect">
            <a:avLst/>
          </a:prstGeom>
          <a:solidFill>
            <a:srgbClr val="89A640">
              <a:alpha val="38000"/>
            </a:srgb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ЭТАП 2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5436" y="3501008"/>
            <a:ext cx="1152128" cy="369332"/>
          </a:xfrm>
          <a:prstGeom prst="rect">
            <a:avLst/>
          </a:prstGeom>
          <a:solidFill>
            <a:srgbClr val="89A640">
              <a:alpha val="38000"/>
            </a:srgb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ЭТАП 3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72208" y="4945523"/>
            <a:ext cx="1152128" cy="369332"/>
          </a:xfrm>
          <a:prstGeom prst="rect">
            <a:avLst/>
          </a:prstGeom>
          <a:solidFill>
            <a:srgbClr val="89A640">
              <a:alpha val="38000"/>
            </a:srgb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ЭТАП 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273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7469" y="7665"/>
            <a:ext cx="8852520" cy="1440160"/>
          </a:xfrm>
        </p:spPr>
        <p:txBody>
          <a:bodyPr>
            <a:noAutofit/>
          </a:bodyPr>
          <a:lstStyle/>
          <a:p>
            <a:pPr algn="r"/>
            <a:r>
              <a:rPr lang="ru-RU" sz="2400" b="1" dirty="0" smtClean="0"/>
              <a:t>Вопрос 7. </a:t>
            </a:r>
            <a:r>
              <a:rPr lang="ru-RU" sz="2400" b="1" dirty="0"/>
              <a:t>Об установлении порядка внесения членских взносов в 2023 году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09676" y="2204864"/>
            <a:ext cx="8460232" cy="156966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/>
              <a:t>Членские взносы за январь 2023 года не будут начисляться </a:t>
            </a:r>
            <a:r>
              <a:rPr lang="ru-RU" sz="2400" dirty="0" smtClean="0"/>
              <a:t>Пайщикам, </a:t>
            </a:r>
            <a:r>
              <a:rPr lang="ru-RU" sz="2400" dirty="0"/>
              <a:t>до 31.01.2023 заявившим о выходе из Кооператива в связи с регистрацией права собственности на жилое и (или) нежилое помещение</a:t>
            </a:r>
            <a:r>
              <a:rPr lang="ru-RU" sz="2400" dirty="0" smtClean="0"/>
              <a:t>.</a:t>
            </a:r>
            <a:r>
              <a:rPr lang="ru-RU" dirty="0"/>
              <a:t> 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81076" y="4077072"/>
            <a:ext cx="8460232" cy="230832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/>
              <a:t>Пайщикам Кооператива, входящим в состав органов управления кооператива и членам ревизионной комиссии, продолжающим работать в Кооперативе на общественных началах с целью обеспечения деятельности Кооператива, членские взносы (в случае не исключения их из членов Кооператива) не начисляются.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5536" y="2020198"/>
            <a:ext cx="353516" cy="369332"/>
          </a:xfrm>
          <a:prstGeom prst="rect">
            <a:avLst/>
          </a:prstGeom>
          <a:solidFill>
            <a:srgbClr val="89A640">
              <a:alpha val="38000"/>
            </a:srgb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21222" y="3892406"/>
            <a:ext cx="330100" cy="369332"/>
          </a:xfrm>
          <a:prstGeom prst="rect">
            <a:avLst/>
          </a:prstGeom>
          <a:solidFill>
            <a:srgbClr val="89A640">
              <a:alpha val="38000"/>
            </a:srgb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358058" y="1189201"/>
            <a:ext cx="6906268" cy="83099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/>
              <a:t>Порядок установлен Уставом.</a:t>
            </a:r>
          </a:p>
          <a:p>
            <a:pPr lvl="0"/>
            <a:r>
              <a:rPr lang="ru-RU" sz="2400" b="1" dirty="0" smtClean="0"/>
              <a:t>Предлагается утвердить особенности на 2023 год: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04355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7469" y="7665"/>
            <a:ext cx="8852520" cy="1440160"/>
          </a:xfrm>
        </p:spPr>
        <p:txBody>
          <a:bodyPr>
            <a:noAutofit/>
          </a:bodyPr>
          <a:lstStyle/>
          <a:p>
            <a:pPr algn="r"/>
            <a:r>
              <a:rPr lang="ru-RU" sz="2400" b="1" dirty="0" smtClean="0"/>
              <a:t>Вопрос 8. </a:t>
            </a:r>
            <a:r>
              <a:rPr lang="ru-RU" sz="2400" b="1" dirty="0"/>
              <a:t>О ликвидации кооператива и полномочиях Правления кооператива в связи с ликвидацией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9532" y="1124744"/>
            <a:ext cx="7704856" cy="70788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/>
              <a:t>ОСНОВНАЯ ЗАДАЧА КООПЕРАТИВА ДОСТИГНУТА</a:t>
            </a:r>
          </a:p>
          <a:p>
            <a:pPr lvl="0"/>
            <a:r>
              <a:rPr lang="ru-RU" sz="1600" i="1" dirty="0" smtClean="0"/>
              <a:t>ПРОБЛЕМНЫЙ ОБЪЕКТ ВВЕДЕН В ЭКСПЛУАТАЦИЮ</a:t>
            </a:r>
            <a:endParaRPr lang="ru-RU" sz="1200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2214" y="5647931"/>
            <a:ext cx="8802624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Если </a:t>
            </a:r>
            <a:r>
              <a:rPr lang="ru-RU" dirty="0"/>
              <a:t>количество членов кооператива </a:t>
            </a:r>
            <a:r>
              <a:rPr lang="ru-RU" dirty="0" smtClean="0"/>
              <a:t>будет </a:t>
            </a:r>
            <a:r>
              <a:rPr lang="ru-RU" b="1" dirty="0" smtClean="0"/>
              <a:t>менее </a:t>
            </a:r>
            <a:r>
              <a:rPr lang="ru-RU" b="1" dirty="0"/>
              <a:t>5 и решение о ликвидации </a:t>
            </a:r>
            <a:r>
              <a:rPr lang="ru-RU" b="1" dirty="0" smtClean="0"/>
              <a:t>не сможет быть принято</a:t>
            </a:r>
            <a:r>
              <a:rPr lang="ru-RU" dirty="0"/>
              <a:t>, производится ликвидация Кооператива </a:t>
            </a:r>
            <a:r>
              <a:rPr lang="ru-RU" b="1" dirty="0"/>
              <a:t>по решению </a:t>
            </a:r>
            <a:r>
              <a:rPr lang="ru-RU" b="1" dirty="0" smtClean="0"/>
              <a:t>суда </a:t>
            </a:r>
            <a:r>
              <a:rPr lang="ru-RU" dirty="0" smtClean="0"/>
              <a:t>в </a:t>
            </a:r>
            <a:r>
              <a:rPr lang="ru-RU" dirty="0"/>
              <a:t>связи с невозможностью осуществления </a:t>
            </a:r>
            <a:r>
              <a:rPr lang="ru-RU" dirty="0" smtClean="0"/>
              <a:t>деятельности </a:t>
            </a:r>
            <a:r>
              <a:rPr lang="ru-RU" b="1" dirty="0"/>
              <a:t>по заявлению оставшихся членов </a:t>
            </a:r>
            <a:r>
              <a:rPr lang="ru-RU" b="1" dirty="0" smtClean="0"/>
              <a:t>(члена) Кооператива</a:t>
            </a:r>
            <a:endParaRPr lang="ru-RU" sz="1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9532" y="1988840"/>
            <a:ext cx="8648932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/>
              <a:t>Сейчас - решение о последующей </a:t>
            </a:r>
            <a:r>
              <a:rPr lang="ru-RU" sz="2400" b="1" dirty="0"/>
              <a:t>ликвидации </a:t>
            </a:r>
            <a:r>
              <a:rPr lang="ru-RU" sz="2400" b="1" dirty="0" smtClean="0"/>
              <a:t>кооператива</a:t>
            </a:r>
            <a:r>
              <a:rPr lang="ru-RU" sz="2400" dirty="0" smtClean="0"/>
              <a:t>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99532" y="2608752"/>
            <a:ext cx="9144000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/>
              <a:t>Порядок </a:t>
            </a:r>
            <a:r>
              <a:rPr lang="ru-RU" sz="2400" b="1" dirty="0"/>
              <a:t>ликвидации </a:t>
            </a:r>
            <a:r>
              <a:rPr lang="ru-RU" sz="2400" b="1" dirty="0" smtClean="0"/>
              <a:t>Кооператива: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43106" y="3059417"/>
            <a:ext cx="7560840" cy="175432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b="1" dirty="0" smtClean="0"/>
              <a:t>после </a:t>
            </a:r>
            <a:r>
              <a:rPr lang="ru-RU" b="1" dirty="0"/>
              <a:t>достижения уставных </a:t>
            </a:r>
            <a:r>
              <a:rPr lang="ru-RU" b="1" dirty="0" smtClean="0"/>
              <a:t>целей</a:t>
            </a:r>
            <a:r>
              <a:rPr lang="ru-RU" dirty="0" smtClean="0"/>
              <a:t> (полной </a:t>
            </a:r>
            <a:r>
              <a:rPr lang="ru-RU" dirty="0"/>
              <a:t>передачи квартир и </a:t>
            </a:r>
            <a:r>
              <a:rPr lang="ru-RU" dirty="0" smtClean="0"/>
              <a:t>кладовок,</a:t>
            </a:r>
            <a:r>
              <a:rPr lang="ru-RU" i="1" dirty="0" smtClean="0"/>
              <a:t> а </a:t>
            </a:r>
            <a:r>
              <a:rPr lang="ru-RU" i="1" dirty="0"/>
              <a:t>также завершения расчетов, судебных споров и </a:t>
            </a:r>
            <a:r>
              <a:rPr lang="ru-RU" i="1" dirty="0" err="1"/>
              <a:t>проч</a:t>
            </a:r>
            <a:r>
              <a:rPr lang="ru-RU" i="1" dirty="0" smtClean="0"/>
              <a:t>) </a:t>
            </a:r>
            <a:r>
              <a:rPr lang="ru-RU" dirty="0"/>
              <a:t>общим собранием (конференцией</a:t>
            </a:r>
            <a:r>
              <a:rPr lang="ru-RU" dirty="0" smtClean="0"/>
              <a:t>) будет:</a:t>
            </a:r>
          </a:p>
          <a:p>
            <a:pPr marL="285750" lvl="0" indent="-285750">
              <a:buFontTx/>
              <a:buChar char="-"/>
            </a:pPr>
            <a:r>
              <a:rPr lang="ru-RU" dirty="0" smtClean="0"/>
              <a:t>принято </a:t>
            </a:r>
            <a:r>
              <a:rPr lang="ru-RU" b="1" dirty="0"/>
              <a:t>итоговое</a:t>
            </a:r>
            <a:r>
              <a:rPr lang="ru-RU" dirty="0"/>
              <a:t> решение </a:t>
            </a:r>
            <a:r>
              <a:rPr lang="ru-RU" dirty="0" smtClean="0"/>
              <a:t>о ликвидации будет принято;</a:t>
            </a:r>
          </a:p>
          <a:p>
            <a:pPr marL="285750" lvl="0" indent="-285750">
              <a:buFontTx/>
              <a:buChar char="-"/>
            </a:pPr>
            <a:r>
              <a:rPr lang="ru-RU" dirty="0" smtClean="0"/>
              <a:t>назначена ликвидационная комиссия </a:t>
            </a:r>
            <a:r>
              <a:rPr lang="ru-RU" dirty="0"/>
              <a:t>(</a:t>
            </a:r>
            <a:r>
              <a:rPr lang="ru-RU" dirty="0" smtClean="0"/>
              <a:t>ликвидатор)</a:t>
            </a:r>
          </a:p>
          <a:p>
            <a:pPr marL="285750" lvl="0" indent="-285750">
              <a:buFontTx/>
              <a:buChar char="-"/>
            </a:pPr>
            <a:r>
              <a:rPr lang="ru-RU" dirty="0" smtClean="0"/>
              <a:t>установлены сроки ликвидации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59602" y="4898251"/>
            <a:ext cx="7128792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Если </a:t>
            </a:r>
            <a:r>
              <a:rPr lang="ru-RU" dirty="0"/>
              <a:t>кворум </a:t>
            </a:r>
            <a:r>
              <a:rPr lang="ru-RU" dirty="0" smtClean="0"/>
              <a:t>общего собрания не соберется, названные выше полномочия передаются Правлению кооператива 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67544" y="2924944"/>
            <a:ext cx="0" cy="27229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3" idx="1"/>
          </p:cNvCxnSpPr>
          <p:nvPr/>
        </p:nvCxnSpPr>
        <p:spPr>
          <a:xfrm flipH="1">
            <a:off x="467544" y="3936580"/>
            <a:ext cx="3755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5" idx="1"/>
          </p:cNvCxnSpPr>
          <p:nvPr/>
        </p:nvCxnSpPr>
        <p:spPr>
          <a:xfrm flipH="1" flipV="1">
            <a:off x="467544" y="5221416"/>
            <a:ext cx="39205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6216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7469" y="7665"/>
            <a:ext cx="8852520" cy="1440160"/>
          </a:xfrm>
        </p:spPr>
        <p:txBody>
          <a:bodyPr>
            <a:noAutofit/>
          </a:bodyPr>
          <a:lstStyle/>
          <a:p>
            <a:pPr algn="r"/>
            <a:r>
              <a:rPr lang="ru-RU" sz="2400" b="1" dirty="0" smtClean="0"/>
              <a:t>Вопрос 9. </a:t>
            </a:r>
            <a:r>
              <a:rPr lang="ru-RU" sz="2400" b="1" dirty="0"/>
              <a:t>О принятии решения о распределении/предоставлении Пайщикам жилых и нежилых помещений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58632" y="1820456"/>
            <a:ext cx="7602908" cy="101566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1"/>
            <a:r>
              <a:rPr lang="ru-RU" sz="2000" b="1" dirty="0" smtClean="0"/>
              <a:t>Решение о распределении квартир и кладовок (по каждому помещению) будет отражено в протоколе сегодняшнего собрания</a:t>
            </a:r>
            <a:endParaRPr lang="ru-RU" sz="2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24332" y="4653136"/>
            <a:ext cx="7602908" cy="101566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1"/>
            <a:r>
              <a:rPr lang="ru-RU" sz="2000" b="1" dirty="0" smtClean="0"/>
              <a:t>Выписка из протокола сегодняшнего собрания – один из ключевых документов для регистрации прав на помещение в собственность (представляется в </a:t>
            </a:r>
            <a:r>
              <a:rPr lang="ru-RU" sz="2000" b="1" dirty="0" err="1" smtClean="0"/>
              <a:t>Росреестр</a:t>
            </a:r>
            <a:r>
              <a:rPr lang="ru-RU" sz="2000" b="1" dirty="0" smtClean="0"/>
              <a:t>)</a:t>
            </a:r>
            <a:endParaRPr lang="ru-RU" sz="2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58632" y="2996952"/>
            <a:ext cx="7602908" cy="144655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1"/>
            <a:r>
              <a:rPr lang="ru-RU" sz="2000" b="1" dirty="0" smtClean="0"/>
              <a:t>Распределение производится в соответствии с заключенными договорами </a:t>
            </a:r>
            <a:r>
              <a:rPr lang="ru-RU" sz="2000" b="1" dirty="0" err="1" smtClean="0"/>
              <a:t>паенакопления</a:t>
            </a:r>
            <a:endParaRPr lang="ru-RU" sz="2000" b="1" dirty="0" smtClean="0"/>
          </a:p>
          <a:p>
            <a:pPr lvl="1"/>
            <a:r>
              <a:rPr lang="ru-RU" sz="1600" dirty="0" smtClean="0"/>
              <a:t>(с учетом уточненной нумерацией квартир (по БТИ) и фактических площадей помещений в пределах допущений, требований и ограничений, установленных Дорожной картой)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606722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7469" y="7665"/>
            <a:ext cx="8852520" cy="1440160"/>
          </a:xfrm>
        </p:spPr>
        <p:txBody>
          <a:bodyPr>
            <a:noAutofit/>
          </a:bodyPr>
          <a:lstStyle/>
          <a:p>
            <a:pPr algn="r"/>
            <a:r>
              <a:rPr lang="ru-RU" sz="2400" b="1" dirty="0" smtClean="0"/>
              <a:t>Вопрос 9. </a:t>
            </a:r>
            <a:r>
              <a:rPr lang="ru-RU" sz="2400" b="1" dirty="0"/>
              <a:t>О принятии решения о распределении/предоставлении Пайщикам жилых и нежилых помещений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68760"/>
            <a:ext cx="8280920" cy="5433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4457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7469" y="7665"/>
            <a:ext cx="8852520" cy="1440160"/>
          </a:xfrm>
        </p:spPr>
        <p:txBody>
          <a:bodyPr>
            <a:noAutofit/>
          </a:bodyPr>
          <a:lstStyle/>
          <a:p>
            <a:pPr algn="r"/>
            <a:r>
              <a:rPr lang="ru-RU" sz="2400" b="1" dirty="0" smtClean="0"/>
              <a:t>Вопрос 9. </a:t>
            </a:r>
            <a:r>
              <a:rPr lang="ru-RU" sz="2400" b="1" dirty="0"/>
              <a:t>О принятии решения о распределении/предоставлении Пайщикам жилых и нежилых помещений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8208912" cy="53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2833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7469" y="7665"/>
            <a:ext cx="8852520" cy="1440160"/>
          </a:xfrm>
        </p:spPr>
        <p:txBody>
          <a:bodyPr>
            <a:noAutofit/>
          </a:bodyPr>
          <a:lstStyle/>
          <a:p>
            <a:pPr algn="r"/>
            <a:r>
              <a:rPr lang="ru-RU" sz="2400" b="1" dirty="0" smtClean="0"/>
              <a:t>Вопрос 9. </a:t>
            </a:r>
            <a:r>
              <a:rPr lang="ru-RU" sz="2400" b="1" dirty="0"/>
              <a:t>О принятии решения о распределении/предоставлении Пайщикам жилых и нежилых помещений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78177"/>
            <a:ext cx="8364810" cy="5294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00482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7469" y="7665"/>
            <a:ext cx="8852520" cy="1440160"/>
          </a:xfrm>
        </p:spPr>
        <p:txBody>
          <a:bodyPr>
            <a:noAutofit/>
          </a:bodyPr>
          <a:lstStyle/>
          <a:p>
            <a:pPr algn="r"/>
            <a:r>
              <a:rPr lang="ru-RU" sz="2400" b="1" dirty="0" smtClean="0"/>
              <a:t>Вопрос 9. </a:t>
            </a:r>
            <a:r>
              <a:rPr lang="ru-RU" sz="2400" b="1" dirty="0"/>
              <a:t>О принятии решения о распределении/предоставлении Пайщикам жилых и нежилых помещений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26547"/>
            <a:ext cx="8652842" cy="5154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90794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7469" y="7665"/>
            <a:ext cx="8852520" cy="1440160"/>
          </a:xfrm>
        </p:spPr>
        <p:txBody>
          <a:bodyPr>
            <a:noAutofit/>
          </a:bodyPr>
          <a:lstStyle/>
          <a:p>
            <a:pPr algn="r"/>
            <a:r>
              <a:rPr lang="ru-RU" sz="2400" b="1" dirty="0" smtClean="0"/>
              <a:t>Вопрос 9. </a:t>
            </a:r>
            <a:r>
              <a:rPr lang="ru-RU" sz="2400" b="1" dirty="0"/>
              <a:t>О принятии решения о распределении/предоставлении Пайщикам жилых и нежилых помещений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59"/>
            <a:ext cx="8280920" cy="5240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1819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7469" y="7665"/>
            <a:ext cx="8852520" cy="1440160"/>
          </a:xfrm>
        </p:spPr>
        <p:txBody>
          <a:bodyPr>
            <a:noAutofit/>
          </a:bodyPr>
          <a:lstStyle/>
          <a:p>
            <a:pPr algn="r"/>
            <a:r>
              <a:rPr lang="ru-RU" sz="2400" b="1" dirty="0" smtClean="0"/>
              <a:t>Вопрос 9. </a:t>
            </a:r>
            <a:r>
              <a:rPr lang="ru-RU" sz="2400" b="1" dirty="0"/>
              <a:t>О принятии решения о распределении/предоставлении Пайщикам жилых и нежилых помещений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7937992" cy="5282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2497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852520" cy="432047"/>
          </a:xfrm>
        </p:spPr>
        <p:txBody>
          <a:bodyPr>
            <a:noAutofit/>
          </a:bodyPr>
          <a:lstStyle/>
          <a:p>
            <a:pPr algn="r"/>
            <a:r>
              <a:rPr lang="ru-RU" sz="2400" b="1" dirty="0"/>
              <a:t>Вопрос 1. Изменение Дорожной карты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136904" cy="4536504"/>
          </a:xfrm>
        </p:spPr>
        <p:txBody>
          <a:bodyPr>
            <a:normAutofit fontScale="92500"/>
          </a:bodyPr>
          <a:lstStyle/>
          <a:p>
            <a:pPr algn="l"/>
            <a:r>
              <a:rPr lang="ru-RU" sz="3000" b="1" dirty="0" smtClean="0">
                <a:solidFill>
                  <a:schemeClr val="accent4">
                    <a:lumMod val="50000"/>
                  </a:schemeClr>
                </a:solidFill>
              </a:rPr>
              <a:t>Изменяется:</a:t>
            </a:r>
          </a:p>
          <a:p>
            <a:pPr algn="l"/>
            <a:endParaRPr lang="ru-RU" sz="3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lvl="0" algn="l"/>
            <a:r>
              <a:rPr lang="ru-RU" sz="3000" dirty="0" smtClean="0">
                <a:solidFill>
                  <a:schemeClr val="accent4">
                    <a:lumMod val="50000"/>
                  </a:schemeClr>
                </a:solidFill>
              </a:rPr>
              <a:t>1. </a:t>
            </a:r>
            <a:r>
              <a:rPr lang="ru-RU" sz="3000" b="1" dirty="0" smtClean="0">
                <a:solidFill>
                  <a:schemeClr val="accent4">
                    <a:lumMod val="50000"/>
                  </a:schemeClr>
                </a:solidFill>
              </a:rPr>
              <a:t>Бюджет строительства объекта</a:t>
            </a:r>
          </a:p>
          <a:p>
            <a:pPr lvl="0"/>
            <a:r>
              <a:rPr lang="ru-RU" sz="1800" i="1" dirty="0" smtClean="0">
                <a:solidFill>
                  <a:schemeClr val="accent4">
                    <a:lumMod val="50000"/>
                  </a:schemeClr>
                </a:solidFill>
              </a:rPr>
              <a:t>(приложение 5 к Дорожной карте).</a:t>
            </a:r>
          </a:p>
          <a:p>
            <a:pPr lvl="0"/>
            <a:endParaRPr lang="ru-RU" sz="1800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lvl="0" algn="l"/>
            <a:r>
              <a:rPr lang="ru-RU" sz="3000" dirty="0" smtClean="0">
                <a:solidFill>
                  <a:schemeClr val="accent4">
                    <a:lumMod val="50000"/>
                  </a:schemeClr>
                </a:solidFill>
              </a:rPr>
              <a:t>2. Размер </a:t>
            </a:r>
            <a:r>
              <a:rPr lang="ru-RU" sz="3000" b="1" dirty="0" smtClean="0">
                <a:solidFill>
                  <a:schemeClr val="accent4">
                    <a:lumMod val="50000"/>
                  </a:schemeClr>
                </a:solidFill>
              </a:rPr>
              <a:t>доплат</a:t>
            </a:r>
            <a:r>
              <a:rPr lang="ru-RU" sz="3000" dirty="0" smtClean="0">
                <a:solidFill>
                  <a:schemeClr val="accent4">
                    <a:lumMod val="50000"/>
                  </a:schemeClr>
                </a:solidFill>
              </a:rPr>
              <a:t> лицами, на которых не распространяются меры поддержки (</a:t>
            </a:r>
            <a:r>
              <a:rPr lang="ru-RU" sz="3000" b="1" dirty="0" smtClean="0">
                <a:solidFill>
                  <a:schemeClr val="accent4">
                    <a:lumMod val="50000"/>
                  </a:schemeClr>
                </a:solidFill>
              </a:rPr>
              <a:t>юридические лица и индивидуальные предприниматели</a:t>
            </a:r>
            <a:r>
              <a:rPr lang="ru-RU" sz="3000" dirty="0" smtClean="0">
                <a:solidFill>
                  <a:schemeClr val="accent4">
                    <a:lumMod val="50000"/>
                  </a:schemeClr>
                </a:solidFill>
              </a:rPr>
              <a:t>) в связи с изменением бюджета строительства .</a:t>
            </a:r>
          </a:p>
          <a:p>
            <a:r>
              <a:rPr lang="ru-RU" sz="1800" i="1" dirty="0" smtClean="0">
                <a:solidFill>
                  <a:schemeClr val="accent4">
                    <a:lumMod val="50000"/>
                  </a:schemeClr>
                </a:solidFill>
              </a:rPr>
              <a:t>(приложение 5 к Дорожной карте)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78125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7469" y="7665"/>
            <a:ext cx="8852520" cy="1440160"/>
          </a:xfrm>
        </p:spPr>
        <p:txBody>
          <a:bodyPr>
            <a:noAutofit/>
          </a:bodyPr>
          <a:lstStyle/>
          <a:p>
            <a:pPr algn="r"/>
            <a:r>
              <a:rPr lang="ru-RU" sz="2400" b="1" dirty="0" smtClean="0"/>
              <a:t>Вопрос 9. </a:t>
            </a:r>
            <a:r>
              <a:rPr lang="ru-RU" sz="2400" b="1" dirty="0"/>
              <a:t>О принятии решения о распределении/предоставлении Пайщикам жилых и нежилых помещений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8126680" cy="5067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81601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7469" y="7665"/>
            <a:ext cx="8852520" cy="1440160"/>
          </a:xfrm>
        </p:spPr>
        <p:txBody>
          <a:bodyPr>
            <a:noAutofit/>
          </a:bodyPr>
          <a:lstStyle/>
          <a:p>
            <a:pPr algn="r"/>
            <a:r>
              <a:rPr lang="ru-RU" sz="2400" b="1" dirty="0" smtClean="0"/>
              <a:t>Вопрос 9. </a:t>
            </a:r>
            <a:r>
              <a:rPr lang="ru-RU" sz="2400" b="1" dirty="0"/>
              <a:t>О принятии решения о распределении/предоставлении Пайщикам жилых и нежилых помещений</a:t>
            </a:r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8208912" cy="5454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11776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7469" y="7665"/>
            <a:ext cx="8852520" cy="1440160"/>
          </a:xfrm>
        </p:spPr>
        <p:txBody>
          <a:bodyPr>
            <a:noAutofit/>
          </a:bodyPr>
          <a:lstStyle/>
          <a:p>
            <a:pPr algn="r"/>
            <a:r>
              <a:rPr lang="ru-RU" sz="2400" b="1" dirty="0" smtClean="0"/>
              <a:t>Вопрос 9. </a:t>
            </a:r>
            <a:r>
              <a:rPr lang="ru-RU" sz="2400" b="1" dirty="0"/>
              <a:t>О принятии решения о распределении/предоставлении Пайщикам жилых и нежилых помещений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85893"/>
            <a:ext cx="8580834" cy="204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90662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4005064"/>
            <a:ext cx="6624736" cy="144016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СПАСИБО ЗА ВНИМАНИЕ ! </a:t>
            </a:r>
            <a:endParaRPr lang="ru-RU" sz="3600" b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79512" y="836712"/>
            <a:ext cx="8892480" cy="29969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i="1" dirty="0" smtClean="0"/>
              <a:t>Выражаем благодарность за проявленное терпение, понимание и активное участие в ныне завершенном проекте достройки проблемного объекта ООО «</a:t>
            </a:r>
            <a:r>
              <a:rPr lang="ru-RU" sz="3200" b="1" i="1" dirty="0" err="1" smtClean="0"/>
              <a:t>Вивагс</a:t>
            </a:r>
            <a:r>
              <a:rPr lang="ru-RU" sz="3200" b="1" i="1" dirty="0" smtClean="0"/>
              <a:t>»!</a:t>
            </a: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val="512434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852520" cy="432047"/>
          </a:xfrm>
        </p:spPr>
        <p:txBody>
          <a:bodyPr>
            <a:noAutofit/>
          </a:bodyPr>
          <a:lstStyle/>
          <a:p>
            <a:pPr algn="r"/>
            <a:r>
              <a:rPr lang="ru-RU" sz="2400" b="1" dirty="0"/>
              <a:t>Вопрос 1. Изменение Дорожной карты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829122"/>
            <a:ext cx="8136904" cy="648072"/>
          </a:xfrm>
        </p:spPr>
        <p:txBody>
          <a:bodyPr>
            <a:normAutofit/>
          </a:bodyPr>
          <a:lstStyle/>
          <a:p>
            <a:pPr algn="l"/>
            <a:r>
              <a:rPr lang="ru-RU" sz="3000" b="1" dirty="0" smtClean="0">
                <a:solidFill>
                  <a:schemeClr val="accent4">
                    <a:lumMod val="50000"/>
                  </a:schemeClr>
                </a:solidFill>
              </a:rPr>
              <a:t>Увеличение бюджета строительства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545" y="1484784"/>
            <a:ext cx="7286625" cy="519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9116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852520" cy="432047"/>
          </a:xfrm>
        </p:spPr>
        <p:txBody>
          <a:bodyPr>
            <a:noAutofit/>
          </a:bodyPr>
          <a:lstStyle/>
          <a:p>
            <a:pPr algn="r"/>
            <a:r>
              <a:rPr lang="ru-RU" sz="2400" b="1" dirty="0"/>
              <a:t>Вопрос 1. Изменение Дорожной карты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692695"/>
            <a:ext cx="8136904" cy="504056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3000" b="1" dirty="0" smtClean="0">
                <a:solidFill>
                  <a:schemeClr val="accent4">
                    <a:lumMod val="50000"/>
                  </a:schemeClr>
                </a:solidFill>
              </a:rPr>
              <a:t>Причины увеличения бюджета строительства</a:t>
            </a:r>
          </a:p>
          <a:p>
            <a:pPr algn="l"/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96751"/>
            <a:ext cx="8568952" cy="5414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9071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852520" cy="432047"/>
          </a:xfrm>
        </p:spPr>
        <p:txBody>
          <a:bodyPr>
            <a:noAutofit/>
          </a:bodyPr>
          <a:lstStyle/>
          <a:p>
            <a:pPr algn="r"/>
            <a:r>
              <a:rPr lang="ru-RU" sz="2400" b="1" dirty="0"/>
              <a:t>Вопрос 1. Изменение Дорожной карты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8136904" cy="1647032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- Доплаты увеличиваются пропорционально </a:t>
            </a: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</a:rPr>
              <a:t>увеличению бюджета строительства на 83 %</a:t>
            </a:r>
          </a:p>
          <a:p>
            <a:pPr algn="l"/>
            <a:r>
              <a:rPr lang="ru-RU" sz="2000" i="1" dirty="0">
                <a:solidFill>
                  <a:schemeClr val="accent4">
                    <a:lumMod val="50000"/>
                  </a:schemeClr>
                </a:solidFill>
              </a:rPr>
              <a:t>БЫЛО: </a:t>
            </a: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</a:rPr>
              <a:t>15 686 рублей </a:t>
            </a:r>
            <a:r>
              <a:rPr lang="ru-RU" sz="2000" i="1" dirty="0">
                <a:solidFill>
                  <a:schemeClr val="accent4">
                    <a:lumMod val="50000"/>
                  </a:schemeClr>
                </a:solidFill>
              </a:rPr>
              <a:t>за 1 кв. метр </a:t>
            </a: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</a:rPr>
              <a:t>проектной площади</a:t>
            </a:r>
          </a:p>
          <a:p>
            <a:pPr algn="l"/>
            <a:r>
              <a:rPr lang="ru-RU" sz="2000" i="1" dirty="0" smtClean="0">
                <a:solidFill>
                  <a:schemeClr val="accent4">
                    <a:lumMod val="50000"/>
                  </a:schemeClr>
                </a:solidFill>
              </a:rPr>
              <a:t>СТАЛО: </a:t>
            </a: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</a:rPr>
              <a:t>28 755 рублей </a:t>
            </a:r>
            <a:r>
              <a:rPr lang="ru-RU" sz="2000" i="1" dirty="0">
                <a:solidFill>
                  <a:schemeClr val="accent4">
                    <a:lumMod val="50000"/>
                  </a:schemeClr>
                </a:solidFill>
              </a:rPr>
              <a:t>за 1 кв. метр </a:t>
            </a: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</a:rPr>
              <a:t>фактической площади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07504" y="692696"/>
            <a:ext cx="8712968" cy="1008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Увеличение доплат юридических лиц и индивидуальных предпринимателей</a:t>
            </a:r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37922" y="4005064"/>
            <a:ext cx="8136904" cy="2664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- Корректировка методики расчета доплат*:</a:t>
            </a:r>
          </a:p>
          <a:p>
            <a:pPr algn="l"/>
            <a:r>
              <a:rPr lang="ru-RU" sz="1400" i="1" dirty="0">
                <a:solidFill>
                  <a:schemeClr val="accent4">
                    <a:lumMod val="50000"/>
                  </a:schemeClr>
                </a:solidFill>
              </a:rPr>
              <a:t>нагрузка по доплатам лиц, на которых не распространяются меры поддержки, снижается</a:t>
            </a:r>
          </a:p>
          <a:p>
            <a:pPr algn="l"/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l"/>
            <a:r>
              <a:rPr lang="ru-RU" sz="2000" i="1" dirty="0">
                <a:solidFill>
                  <a:schemeClr val="accent4">
                    <a:lumMod val="50000"/>
                  </a:schemeClr>
                </a:solidFill>
              </a:rPr>
              <a:t>ПО СТАРОЙ МЕТОДИКЕ : </a:t>
            </a: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</a:rPr>
              <a:t>31 315 рублей </a:t>
            </a:r>
            <a:r>
              <a:rPr lang="ru-RU" sz="2000" i="1" dirty="0">
                <a:solidFill>
                  <a:schemeClr val="accent4">
                    <a:lumMod val="50000"/>
                  </a:schemeClr>
                </a:solidFill>
              </a:rPr>
              <a:t>за 1 </a:t>
            </a:r>
            <a:r>
              <a:rPr lang="ru-RU" sz="2000" i="1" dirty="0" err="1">
                <a:solidFill>
                  <a:schemeClr val="accent4">
                    <a:lumMod val="50000"/>
                  </a:schemeClr>
                </a:solidFill>
              </a:rPr>
              <a:t>кв.м</a:t>
            </a:r>
            <a:r>
              <a:rPr lang="ru-RU" sz="2000" i="1" dirty="0">
                <a:solidFill>
                  <a:schemeClr val="accent4">
                    <a:lumMod val="50000"/>
                  </a:schemeClr>
                </a:solidFill>
              </a:rPr>
              <a:t>. (+99,6%)</a:t>
            </a:r>
          </a:p>
          <a:p>
            <a:pPr algn="l"/>
            <a:r>
              <a:rPr lang="ru-RU" sz="2000" i="1" dirty="0">
                <a:solidFill>
                  <a:schemeClr val="accent4">
                    <a:lumMod val="50000"/>
                  </a:schemeClr>
                </a:solidFill>
              </a:rPr>
              <a:t>ПО НОВОЙ МЕТОДИКЕ : </a:t>
            </a: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</a:rPr>
              <a:t>28 755 рублей </a:t>
            </a:r>
            <a:r>
              <a:rPr lang="ru-RU" sz="2000" i="1" dirty="0">
                <a:solidFill>
                  <a:schemeClr val="accent4">
                    <a:lumMod val="50000"/>
                  </a:schemeClr>
                </a:solidFill>
              </a:rPr>
              <a:t>за 1 </a:t>
            </a:r>
            <a:r>
              <a:rPr lang="ru-RU" sz="2000" i="1" dirty="0" err="1">
                <a:solidFill>
                  <a:schemeClr val="accent4">
                    <a:lumMod val="50000"/>
                  </a:schemeClr>
                </a:solidFill>
              </a:rPr>
              <a:t>кв.м</a:t>
            </a:r>
            <a:r>
              <a:rPr lang="ru-RU" sz="2000" i="1" dirty="0" smtClean="0">
                <a:solidFill>
                  <a:schemeClr val="accent4">
                    <a:lumMod val="50000"/>
                  </a:schemeClr>
                </a:solidFill>
              </a:rPr>
              <a:t>. (+83%)</a:t>
            </a:r>
          </a:p>
          <a:p>
            <a:pPr algn="l"/>
            <a:r>
              <a:rPr lang="ru-RU" sz="1200" b="1" i="1" dirty="0" smtClean="0">
                <a:solidFill>
                  <a:schemeClr val="accent4">
                    <a:lumMod val="50000"/>
                  </a:schemeClr>
                </a:solidFill>
              </a:rPr>
              <a:t>*БЫЛО</a:t>
            </a:r>
            <a:r>
              <a:rPr lang="ru-RU" sz="1200" b="1" i="1" dirty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ru-RU" sz="1200" i="1" dirty="0">
                <a:solidFill>
                  <a:schemeClr val="accent4">
                    <a:lumMod val="50000"/>
                  </a:schemeClr>
                </a:solidFill>
              </a:rPr>
              <a:t>общий бюджет (без учета процентов Фонда по кредиту), уменьшенный на сумму поступлений (продажа свободных помещений, погашение долгов), пропорционально распределялся между Фондом и лицами, на которых меры поддержки не распространяются</a:t>
            </a:r>
          </a:p>
          <a:p>
            <a:pPr algn="l"/>
            <a:r>
              <a:rPr lang="ru-RU" sz="1200" b="1" i="1" dirty="0" smtClean="0">
                <a:solidFill>
                  <a:schemeClr val="accent4">
                    <a:lumMod val="50000"/>
                  </a:schemeClr>
                </a:solidFill>
              </a:rPr>
              <a:t>СТАЛО</a:t>
            </a:r>
            <a:r>
              <a:rPr lang="ru-RU" sz="1200" b="1" i="1" dirty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ru-RU" sz="1200" i="1" dirty="0">
                <a:solidFill>
                  <a:schemeClr val="accent4">
                    <a:lumMod val="50000"/>
                  </a:schemeClr>
                </a:solidFill>
              </a:rPr>
              <a:t>пропорционально увеличению бюджета строительства (без учета процентов Фонда по кредиту)</a:t>
            </a:r>
          </a:p>
        </p:txBody>
      </p:sp>
    </p:spTree>
    <p:extLst>
      <p:ext uri="{BB962C8B-B14F-4D97-AF65-F5344CB8AC3E}">
        <p14:creationId xmlns:p14="http://schemas.microsoft.com/office/powerpoint/2010/main" val="1203871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7469" y="7665"/>
            <a:ext cx="8852520" cy="1440160"/>
          </a:xfrm>
        </p:spPr>
        <p:txBody>
          <a:bodyPr>
            <a:noAutofit/>
          </a:bodyPr>
          <a:lstStyle/>
          <a:p>
            <a:pPr algn="r"/>
            <a:r>
              <a:rPr lang="ru-RU" sz="2400" b="1" dirty="0" smtClean="0"/>
              <a:t>Вопрос 2. </a:t>
            </a:r>
            <a:r>
              <a:rPr lang="ru-RU" sz="2400" b="1" dirty="0"/>
              <a:t>Об установлении размера и порядка внесения паевых взносов (доплат) на завершение строительства проблемного объекта </a:t>
            </a:r>
            <a:r>
              <a:rPr lang="ru-RU" sz="2400" b="1" dirty="0" smtClean="0"/>
              <a:t>пайщиками, на </a:t>
            </a:r>
            <a:r>
              <a:rPr lang="ru-RU" sz="2400" b="1" dirty="0"/>
              <a:t>которых не распространяются меры поддержки в соответствии с Программой</a:t>
            </a: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556792"/>
            <a:ext cx="8136904" cy="2952328"/>
          </a:xfrm>
        </p:spPr>
        <p:txBody>
          <a:bodyPr>
            <a:noAutofit/>
          </a:bodyPr>
          <a:lstStyle/>
          <a:p>
            <a:pPr marL="457200" indent="-457200" algn="l">
              <a:buFontTx/>
              <a:buChar char="-"/>
            </a:pP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Размер доплат дублируется из Дорожной карты</a:t>
            </a:r>
          </a:p>
          <a:p>
            <a:pPr algn="l"/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</a:rPr>
              <a:t>произведение общей площади </a:t>
            </a:r>
            <a:r>
              <a:rPr lang="ru-RU" sz="2000" i="1" dirty="0">
                <a:solidFill>
                  <a:schemeClr val="accent4">
                    <a:lumMod val="50000"/>
                  </a:schemeClr>
                </a:solidFill>
              </a:rPr>
              <a:t>подлежащего(их) передаче </a:t>
            </a:r>
            <a:r>
              <a:rPr lang="ru-RU" sz="2000" i="1" dirty="0" smtClean="0">
                <a:solidFill>
                  <a:schemeClr val="accent4">
                    <a:lumMod val="50000"/>
                  </a:schemeClr>
                </a:solidFill>
              </a:rPr>
              <a:t>жилого </a:t>
            </a:r>
            <a:r>
              <a:rPr lang="ru-RU" sz="2000" i="1" dirty="0">
                <a:solidFill>
                  <a:schemeClr val="accent4">
                    <a:lumMod val="50000"/>
                  </a:schemeClr>
                </a:solidFill>
              </a:rPr>
              <a:t>или нежилого помещения (с учетом холодных помещений с понижающим коэффициентом) </a:t>
            </a: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</a:rPr>
              <a:t>на </a:t>
            </a:r>
            <a:r>
              <a:rPr lang="ru-RU" sz="2000" i="1" dirty="0">
                <a:solidFill>
                  <a:schemeClr val="accent4">
                    <a:lumMod val="50000"/>
                  </a:schemeClr>
                </a:solidFill>
              </a:rPr>
              <a:t>указанную в Дорожной карте </a:t>
            </a: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</a:rPr>
              <a:t>стоимость завершения строительства проблемного объекта в расчете на один квадратный метр</a:t>
            </a:r>
            <a:r>
              <a:rPr lang="ru-RU" sz="2000" i="1" dirty="0">
                <a:solidFill>
                  <a:schemeClr val="accent4">
                    <a:lumMod val="50000"/>
                  </a:schemeClr>
                </a:solidFill>
              </a:rPr>
              <a:t> всех жилых и нежилых помещений в проблемном </a:t>
            </a:r>
            <a:r>
              <a:rPr lang="ru-RU" sz="2000" i="1" dirty="0" smtClean="0">
                <a:solidFill>
                  <a:schemeClr val="accent4">
                    <a:lumMod val="50000"/>
                  </a:schemeClr>
                </a:solidFill>
              </a:rPr>
              <a:t>объекте (</a:t>
            </a: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</a:rPr>
              <a:t>28 </a:t>
            </a: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</a:rPr>
              <a:t>755 </a:t>
            </a: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</a:rPr>
              <a:t>рублей)</a:t>
            </a:r>
            <a:endParaRPr lang="ru-RU" sz="20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323528" y="4725144"/>
            <a:ext cx="8136904" cy="1647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Tx/>
              <a:buChar char="-"/>
            </a:pP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Срок внесения доплат - не более 6 месяцев 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с даты размещения настоящего протокола на сайте ЖСК «Гагаринский»</a:t>
            </a:r>
            <a:endParaRPr lang="ru-RU" sz="20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71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7469" y="7665"/>
            <a:ext cx="8852520" cy="1440160"/>
          </a:xfrm>
        </p:spPr>
        <p:txBody>
          <a:bodyPr>
            <a:noAutofit/>
          </a:bodyPr>
          <a:lstStyle/>
          <a:p>
            <a:pPr algn="r"/>
            <a:r>
              <a:rPr lang="ru-RU" sz="2400" b="1" dirty="0" smtClean="0"/>
              <a:t>Вопрос 3. </a:t>
            </a:r>
            <a:r>
              <a:rPr lang="ru-RU" sz="2400" b="1" dirty="0"/>
              <a:t>О перечислении </a:t>
            </a:r>
            <a:r>
              <a:rPr lang="ru-RU" sz="2400" b="1" dirty="0" smtClean="0"/>
              <a:t>паевых взносов (доплат) </a:t>
            </a:r>
            <a:r>
              <a:rPr lang="ru-RU" sz="2400" b="1" dirty="0"/>
              <a:t>и задолженности Инвестору (Фонду ЖСС КО) для возмещения (компенсации) затрат на завершение строительства и ввод объекта в эксплуатацию</a:t>
            </a: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6823" y="1556792"/>
            <a:ext cx="8568952" cy="576064"/>
          </a:xfrm>
        </p:spPr>
        <p:txBody>
          <a:bodyPr>
            <a:noAutofit/>
          </a:bodyPr>
          <a:lstStyle/>
          <a:p>
            <a:pPr marL="457200" indent="-457200" algn="l">
              <a:buFontTx/>
              <a:buChar char="-"/>
            </a:pP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обязательство предусмотрено Дорожной картой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82847" y="2276872"/>
            <a:ext cx="813690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РЕШЕНИ</a:t>
            </a:r>
            <a:r>
              <a:rPr lang="ru-RU" sz="2000" b="1" dirty="0"/>
              <a:t>Я</a:t>
            </a:r>
            <a:r>
              <a:rPr lang="ru-RU" sz="2000" b="1" dirty="0" smtClean="0"/>
              <a:t>: </a:t>
            </a:r>
          </a:p>
          <a:p>
            <a:r>
              <a:rPr lang="ru-RU" sz="2000" b="1" dirty="0" smtClean="0"/>
              <a:t>1. Перечислить </a:t>
            </a:r>
            <a:r>
              <a:rPr lang="ru-RU" sz="2000" b="1" dirty="0"/>
              <a:t>собранные с членов Кооператива, указанных в п. 2 повестки, паевых взносов и задолженности Инвестору (Фонду ЖСС КО) для возмещения (компенсации) затрат на завершение строительства и ввод объекта в эксплуатацию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4254" y="3959715"/>
            <a:ext cx="83164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2. Уполномочить </a:t>
            </a:r>
            <a:r>
              <a:rPr lang="ru-RU" sz="2000" b="1" dirty="0"/>
              <a:t>Правление ЖСК согласовать с Фондом условия договора уступки прав (цессии) на дебиторскую задолженность членов Кооператива  - юридических лиц, индивидуальных предпринимателей и граждан, на которых не распространяются меры поддержки в соответствии с Программой, перед Кооперативом для дальнейшего сбора и (или) взыскания указанной задолженности Фондом в целях возмещения (компенсации) затрат на завершение строительства и ввод объекта в эксплуатацию и поручить Председателю правления Кооператива подписать данный договор.</a:t>
            </a:r>
          </a:p>
        </p:txBody>
      </p:sp>
    </p:spTree>
    <p:extLst>
      <p:ext uri="{BB962C8B-B14F-4D97-AF65-F5344CB8AC3E}">
        <p14:creationId xmlns:p14="http://schemas.microsoft.com/office/powerpoint/2010/main" val="2474575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7469" y="7665"/>
            <a:ext cx="8852520" cy="1440160"/>
          </a:xfrm>
        </p:spPr>
        <p:txBody>
          <a:bodyPr>
            <a:noAutofit/>
          </a:bodyPr>
          <a:lstStyle/>
          <a:p>
            <a:pPr algn="r"/>
            <a:r>
              <a:rPr lang="ru-RU" sz="2400" b="1" dirty="0" smtClean="0"/>
              <a:t>Вопрос 4. </a:t>
            </a:r>
            <a:r>
              <a:rPr lang="ru-RU" sz="2400" b="1" dirty="0"/>
              <a:t>Об утверждении решений Правления о приеме лиц в члены ЖСК «Гагаринский»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95536" y="2996952"/>
            <a:ext cx="8568952" cy="1656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Tx/>
              <a:buChar char="-"/>
            </a:pP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Решения Правления кооператива должны быть утверждены общим собранием пайщиков (предусмотрено уставом)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553616" y="1916832"/>
            <a:ext cx="7480696" cy="828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Tx/>
              <a:buChar char="-"/>
            </a:pP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Выход пайщиков, уступивших свои права третьим лицам</a:t>
            </a:r>
          </a:p>
        </p:txBody>
      </p:sp>
    </p:spTree>
    <p:extLst>
      <p:ext uri="{BB962C8B-B14F-4D97-AF65-F5344CB8AC3E}">
        <p14:creationId xmlns:p14="http://schemas.microsoft.com/office/powerpoint/2010/main" val="440915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7469" y="7665"/>
            <a:ext cx="8852520" cy="1440160"/>
          </a:xfrm>
        </p:spPr>
        <p:txBody>
          <a:bodyPr>
            <a:noAutofit/>
          </a:bodyPr>
          <a:lstStyle/>
          <a:p>
            <a:pPr algn="r"/>
            <a:r>
              <a:rPr lang="ru-RU" sz="2400" b="1" dirty="0" smtClean="0"/>
              <a:t>Вопрос 5</a:t>
            </a:r>
            <a:r>
              <a:rPr lang="ru-RU" sz="2400" b="1" dirty="0"/>
              <a:t>. Об утверждении решений Правления о выходе лиц из членов ЖСК «Гагаринский</a:t>
            </a:r>
            <a:r>
              <a:rPr lang="ru-RU" sz="2400" dirty="0"/>
              <a:t>»</a:t>
            </a:r>
            <a:endParaRPr lang="ru-RU" sz="2400" b="1" dirty="0"/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212976"/>
            <a:ext cx="8568952" cy="1656184"/>
          </a:xfrm>
        </p:spPr>
        <p:txBody>
          <a:bodyPr>
            <a:noAutofit/>
          </a:bodyPr>
          <a:lstStyle/>
          <a:p>
            <a:pPr marL="457200" indent="-457200" algn="l">
              <a:buFontTx/>
              <a:buChar char="-"/>
            </a:pP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Решения Правления кооператива должны быть утверждены общим собранием пайщиков (предусмотрено уставом)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67544" y="1903264"/>
            <a:ext cx="7480696" cy="10216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Tx/>
              <a:buChar char="-"/>
            </a:pP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Включение пайщиков, купивших паи по договорам уступки</a:t>
            </a:r>
          </a:p>
        </p:txBody>
      </p:sp>
    </p:spTree>
    <p:extLst>
      <p:ext uri="{BB962C8B-B14F-4D97-AF65-F5344CB8AC3E}">
        <p14:creationId xmlns:p14="http://schemas.microsoft.com/office/powerpoint/2010/main" val="18224257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1138</Words>
  <Application>Microsoft Office PowerPoint</Application>
  <PresentationFormat>Экран (4:3)</PresentationFormat>
  <Paragraphs>100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 Внеочередное общее собрание  Пайщиков ЖСК «Гагаринский» </vt:lpstr>
      <vt:lpstr>Вопрос 1. Изменение Дорожной карты</vt:lpstr>
      <vt:lpstr>Вопрос 1. Изменение Дорожной карты</vt:lpstr>
      <vt:lpstr>Вопрос 1. Изменение Дорожной карты</vt:lpstr>
      <vt:lpstr>Вопрос 1. Изменение Дорожной карты</vt:lpstr>
      <vt:lpstr>Вопрос 2. Об установлении размера и порядка внесения паевых взносов (доплат) на завершение строительства проблемного объекта пайщиками, на которых не распространяются меры поддержки в соответствии с Программой</vt:lpstr>
      <vt:lpstr>Вопрос 3. О перечислении паевых взносов (доплат) и задолженности Инвестору (Фонду ЖСС КО) для возмещения (компенсации) затрат на завершение строительства и ввод объекта в эксплуатацию</vt:lpstr>
      <vt:lpstr>Вопрос 4. Об утверждении решений Правления о приеме лиц в члены ЖСК «Гагаринский»</vt:lpstr>
      <vt:lpstr>Вопрос 5. Об утверждении решений Правления о выходе лиц из членов ЖСК «Гагаринский»</vt:lpstr>
      <vt:lpstr>Вопрос 6. Об утверждении порядка передачи жилых и нежилых помещений</vt:lpstr>
      <vt:lpstr>Вопрос 7. Об установлении порядка внесения членских взносов в 2023 году</vt:lpstr>
      <vt:lpstr>Вопрос 8. О ликвидации кооператива и полномочиях Правления кооператива в связи с ликвидацией</vt:lpstr>
      <vt:lpstr>Вопрос 9. О принятии решения о распределении/предоставлении Пайщикам жилых и нежилых помещений</vt:lpstr>
      <vt:lpstr>Вопрос 9. О принятии решения о распределении/предоставлении Пайщикам жилых и нежилых помещений</vt:lpstr>
      <vt:lpstr>Вопрос 9. О принятии решения о распределении/предоставлении Пайщикам жилых и нежилых помещений</vt:lpstr>
      <vt:lpstr>Вопрос 9. О принятии решения о распределении/предоставлении Пайщикам жилых и нежилых помещений</vt:lpstr>
      <vt:lpstr>Вопрос 9. О принятии решения о распределении/предоставлении Пайщикам жилых и нежилых помещений</vt:lpstr>
      <vt:lpstr>Вопрос 9. О принятии решения о распределении/предоставлении Пайщикам жилых и нежилых помещений</vt:lpstr>
      <vt:lpstr>Вопрос 9. О принятии решения о распределении/предоставлении Пайщикам жилых и нежилых помещений</vt:lpstr>
      <vt:lpstr>Вопрос 9. О принятии решения о распределении/предоставлении Пайщикам жилых и нежилых помещений</vt:lpstr>
      <vt:lpstr>Вопрос 9. О принятии решения о распределении/предоставлении Пайщикам жилых и нежилых помещений</vt:lpstr>
      <vt:lpstr>Вопрос 9. О принятии решения о распределении/предоставлении Пайщикам жилых и нежилых помещений</vt:lpstr>
      <vt:lpstr>СПАСИБО ЗА ВНИМАНИЕ 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 1. Изменение Дорожной карты</dc:title>
  <dc:creator>Владислав Готовка</dc:creator>
  <cp:lastModifiedBy>Влад Готовка</cp:lastModifiedBy>
  <cp:revision>27</cp:revision>
  <dcterms:created xsi:type="dcterms:W3CDTF">2022-12-01T09:21:51Z</dcterms:created>
  <dcterms:modified xsi:type="dcterms:W3CDTF">2022-12-05T16:47:50Z</dcterms:modified>
</cp:coreProperties>
</file>